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7" r:id="rId4"/>
    <p:sldId id="257" r:id="rId5"/>
    <p:sldId id="270" r:id="rId6"/>
    <p:sldId id="276" r:id="rId7"/>
    <p:sldId id="275" r:id="rId8"/>
    <p:sldId id="274" r:id="rId9"/>
    <p:sldId id="258" r:id="rId10"/>
    <p:sldId id="260" r:id="rId11"/>
    <p:sldId id="261" r:id="rId12"/>
    <p:sldId id="264" r:id="rId13"/>
    <p:sldId id="262" r:id="rId14"/>
    <p:sldId id="263" r:id="rId15"/>
    <p:sldId id="265" r:id="rId16"/>
    <p:sldId id="271" r:id="rId17"/>
  </p:sldIdLst>
  <p:sldSz cx="12192000" cy="6858000"/>
  <p:notesSz cx="7104063" cy="10234613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-102" y="-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5593B-63BB-4FEC-906D-3E5694C42241}" type="datetimeFigureOut">
              <a:rPr lang="zh-CN" altLang="en-US"/>
              <a:pPr>
                <a:defRPr/>
              </a:pPr>
              <a:t>2017-9-9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053C3-DD0A-4E7F-B651-A9D2974F79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CEB43-90DF-43A5-A813-1A010624153E}" type="datetimeFigureOut">
              <a:rPr lang="zh-CN" altLang="en-US"/>
              <a:pPr>
                <a:defRPr/>
              </a:pPr>
              <a:t>2017-9-9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BD36F-25E8-4CF5-ABDD-C7CCD3E22D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3546F-E2D2-4B57-AAAE-47B731C20486}" type="datetimeFigureOut">
              <a:rPr lang="zh-CN" altLang="en-US"/>
              <a:pPr>
                <a:defRPr/>
              </a:pPr>
              <a:t>2017-9-9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82D80-C9B0-4782-B08C-7DEC3B357A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CE80E-F834-43D0-A725-E3E911F1E2D0}" type="datetimeFigureOut">
              <a:rPr lang="zh-CN" altLang="en-US"/>
              <a:pPr>
                <a:defRPr/>
              </a:pPr>
              <a:t>2017-9-9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737AA-FA7A-49A7-A62C-C7BB8CAEDD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22FF3-C16A-4954-A9AB-AE75F62B2B4A}" type="datetimeFigureOut">
              <a:rPr lang="zh-CN" altLang="en-US"/>
              <a:pPr>
                <a:defRPr/>
              </a:pPr>
              <a:t>2017-9-9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61D3B-51F2-4D63-AFA8-32290D310F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C3015-5B85-4424-AA09-1F788AF883EF}" type="datetimeFigureOut">
              <a:rPr lang="zh-CN" altLang="en-US"/>
              <a:pPr>
                <a:defRPr/>
              </a:pPr>
              <a:t>2017-9-9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193B9-F046-46FB-9DEA-ECD1B1D176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61171-9FB8-43DE-A302-AC6EA3FC92EF}" type="datetimeFigureOut">
              <a:rPr lang="zh-CN" altLang="en-US"/>
              <a:pPr>
                <a:defRPr/>
              </a:pPr>
              <a:t>2017-9-9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1F6F7-D2CF-4B78-91B1-AA97789C5B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DFD08-2038-4E40-A382-DF1CF40C3336}" type="datetimeFigureOut">
              <a:rPr lang="zh-CN" altLang="en-US"/>
              <a:pPr>
                <a:defRPr/>
              </a:pPr>
              <a:t>2017-9-9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CC31A-C87C-41E4-A851-71304BCC74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0A411-633F-4E09-957B-D17A048736E4}" type="datetimeFigureOut">
              <a:rPr lang="zh-CN" altLang="en-US"/>
              <a:pPr>
                <a:defRPr/>
              </a:pPr>
              <a:t>2017-9-9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91B6C-D63E-4149-BD5B-B32641DB50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E7068-EB2C-407E-B8C8-8F67FBDA5046}" type="datetimeFigureOut">
              <a:rPr lang="zh-CN" altLang="en-US"/>
              <a:pPr>
                <a:defRPr/>
              </a:pPr>
              <a:t>2017-9-9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A433D-0010-44ED-84D2-2E3CF32818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781B3F2-4071-47F5-96B7-E0D1A7857C18}" type="datetimeFigureOut">
              <a:rPr lang="zh-CN" altLang="en-US"/>
              <a:pPr>
                <a:defRPr/>
              </a:pPr>
              <a:t>2017-9-9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70AB54-D6FF-4486-8DD7-DB39298E10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so.com/doc/5206019-5437950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ike.so.com/doc/6665452-6879281.html" TargetMode="External"/><Relationship Id="rId4" Type="http://schemas.openxmlformats.org/officeDocument/2006/relationships/hyperlink" Target="https://baike.so.com/doc/6148555-6361740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2290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2291" name="图片 4"/>
          <p:cNvPicPr>
            <a:picLocks noChangeAspect="1"/>
          </p:cNvPicPr>
          <p:nvPr/>
        </p:nvPicPr>
        <p:blipFill>
          <a:blip r:embed="rId2">
            <a:lum contrast="-6000"/>
          </a:blip>
          <a:srcRect/>
          <a:stretch>
            <a:fillRect/>
          </a:stretch>
        </p:blipFill>
        <p:spPr bwMode="auto">
          <a:xfrm>
            <a:off x="-6350" y="-9525"/>
            <a:ext cx="122047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文本框 11"/>
          <p:cNvSpPr txBox="1">
            <a:spLocks noChangeArrowheads="1"/>
          </p:cNvSpPr>
          <p:nvPr/>
        </p:nvSpPr>
        <p:spPr bwMode="auto">
          <a:xfrm>
            <a:off x="3579813" y="2684463"/>
            <a:ext cx="5121275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>
                <a:solidFill>
                  <a:srgbClr val="FFFF00"/>
                </a:solidFill>
                <a:latin typeface="Calibri" pitchFamily="34" charset="0"/>
              </a:rPr>
              <a:t>暑假行万里                           平潭岛，我来了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9458" name="内容占位符 3" descr="IMG_0163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6350" y="0"/>
            <a:ext cx="12198350" cy="6911975"/>
          </a:xfrm>
        </p:spPr>
      </p:pic>
      <p:sp>
        <p:nvSpPr>
          <p:cNvPr id="5" name="文本框 4"/>
          <p:cNvSpPr txBox="1"/>
          <p:nvPr/>
        </p:nvSpPr>
        <p:spPr>
          <a:xfrm>
            <a:off x="1841500" y="1843088"/>
            <a:ext cx="8458200" cy="1920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/>
            <a:endParaRPr lang="zh-CN" altLang="en-US" sz="6000" b="1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  <a:p>
            <a:pPr algn="l"/>
            <a:endParaRPr lang="zh-CN" altLang="en-US" sz="6000" b="1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811213" y="312738"/>
            <a:ext cx="10542587" cy="654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  <p:sp>
        <p:nvSpPr>
          <p:cNvPr id="19462" name="Rectangle 6"/>
          <p:cNvSpPr>
            <a:spLocks/>
          </p:cNvSpPr>
          <p:nvPr/>
        </p:nvSpPr>
        <p:spPr bwMode="auto">
          <a:xfrm>
            <a:off x="811213" y="365125"/>
            <a:ext cx="10542587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  <p:sp>
        <p:nvSpPr>
          <p:cNvPr id="19463" name="Rectangle 7"/>
          <p:cNvSpPr>
            <a:spLocks/>
          </p:cNvSpPr>
          <p:nvPr/>
        </p:nvSpPr>
        <p:spPr bwMode="auto">
          <a:xfrm>
            <a:off x="1027113" y="371475"/>
            <a:ext cx="10542587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  <p:sp>
        <p:nvSpPr>
          <p:cNvPr id="19464" name="Rectangle 8"/>
          <p:cNvSpPr>
            <a:spLocks/>
          </p:cNvSpPr>
          <p:nvPr/>
        </p:nvSpPr>
        <p:spPr bwMode="auto">
          <a:xfrm>
            <a:off x="1027113" y="371475"/>
            <a:ext cx="10542587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  <p:sp>
        <p:nvSpPr>
          <p:cNvPr id="19465" name="Rectangle 9"/>
          <p:cNvSpPr>
            <a:spLocks/>
          </p:cNvSpPr>
          <p:nvPr/>
        </p:nvSpPr>
        <p:spPr bwMode="auto">
          <a:xfrm>
            <a:off x="0" y="0"/>
            <a:ext cx="5108575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r>
              <a:rPr lang="zh-CN" altLang="en-US" sz="4000">
                <a:solidFill>
                  <a:srgbClr val="FF3300"/>
                </a:solidFill>
                <a:latin typeface="Calibri Light"/>
              </a:rPr>
              <a:t>我们很幸运，碰上了渔民在打鱼，他们拿着一张大网，要很多人的力量去撒网，收网。平时都是以为打鱼不累，拿网一撒，一收，就是一筐鱼，看了做什么都很辛苦。</a:t>
            </a:r>
            <a:endParaRPr lang="en-US" altLang="zh-CN" sz="4000">
              <a:solidFill>
                <a:srgbClr val="FF3300"/>
              </a:solidFill>
              <a:latin typeface="Calibri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0482" name="图片 4" descr="6FBD2E237C6D4CB5C29D46E094477B7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13625" y="-44450"/>
            <a:ext cx="4784725" cy="694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文本框 8"/>
          <p:cNvSpPr txBox="1">
            <a:spLocks noChangeArrowheads="1"/>
          </p:cNvSpPr>
          <p:nvPr/>
        </p:nvSpPr>
        <p:spPr bwMode="auto">
          <a:xfrm>
            <a:off x="1308100" y="844550"/>
            <a:ext cx="100457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CN">
                <a:latin typeface="Calibri" pitchFamily="34" charset="0"/>
              </a:rPr>
              <a:t>                                        </a:t>
            </a:r>
            <a:r>
              <a:rPr lang="zh-CN" altLang="en-US" sz="4800">
                <a:latin typeface="Calibri" pitchFamily="34" charset="0"/>
              </a:rPr>
              <a:t> </a:t>
            </a:r>
          </a:p>
        </p:txBody>
      </p:sp>
      <p:pic>
        <p:nvPicPr>
          <p:cNvPr id="20485" name="内容占位符 5" descr="IMG_0179"/>
          <p:cNvPicPr>
            <a:picLocks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08000" y="-44450"/>
            <a:ext cx="6905625" cy="6948488"/>
          </a:xfrm>
        </p:spPr>
      </p:pic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8281988" y="1392238"/>
            <a:ext cx="3127375" cy="132397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/>
              <a:t>捕来的鱼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1506" name="内容占位符 3" descr="IMG_0073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17463" y="-74613"/>
            <a:ext cx="5643563" cy="6937376"/>
          </a:xfrm>
        </p:spPr>
      </p:pic>
      <p:pic>
        <p:nvPicPr>
          <p:cNvPr id="21507" name="图片 4" descr="IMG_008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26100" y="-74613"/>
            <a:ext cx="6580188" cy="6937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270635" y="923925"/>
            <a:ext cx="7847330" cy="9220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>
                <a:ln w="25400" cmpd="sng">
                  <a:solidFill>
                    <a:srgbClr val="FAFCB7">
                      <a:alpha val="98000"/>
                    </a:srgbClr>
                  </a:solidFill>
                  <a:prstDash val="solid"/>
                </a:ln>
                <a:blipFill>
                  <a:blip r:embed="rId4">
                    <a:alphaModFix amt="63000"/>
                  </a:blip>
                  <a:tile ty="-38100" sx="7000" flip="xy" algn="tl"/>
                </a:blipFill>
                <a:effectLst>
                  <a:innerShdw dist="38100" dir="18900000">
                    <a:srgbClr val="F89D26">
                      <a:alpha val="100000"/>
                    </a:srgbClr>
                  </a:innerShdw>
                  <a:reflection blurRad="6350" stA="50000" endA="300" endPos="50000" dist="12700" dir="5400000" sy="-100000" algn="bl" rotWithShape="0"/>
                </a:effectLst>
                <a:latin typeface="+mn-lt"/>
                <a:ea typeface="+mn-ea"/>
              </a:rPr>
              <a:t>海鲜琳琅满目     美味至极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2530" name="内容占位符 3" descr="IMG_0007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255500" cy="6851650"/>
          </a:xfrm>
        </p:spPr>
      </p:pic>
      <p:sp>
        <p:nvSpPr>
          <p:cNvPr id="22531" name="文本框 5"/>
          <p:cNvSpPr txBox="1">
            <a:spLocks noChangeArrowheads="1"/>
          </p:cNvSpPr>
          <p:nvPr/>
        </p:nvSpPr>
        <p:spPr bwMode="auto">
          <a:xfrm>
            <a:off x="0" y="0"/>
            <a:ext cx="3479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三坊七巷是国家</a:t>
            </a:r>
            <a:r>
              <a:rPr lang="en-US" altLang="zh-CN">
                <a:solidFill>
                  <a:schemeClr val="hlink"/>
                </a:solidFill>
              </a:rPr>
              <a:t>5A</a:t>
            </a:r>
            <a:r>
              <a:rPr lang="zh-CN" altLang="en-US">
                <a:solidFill>
                  <a:schemeClr val="hlink"/>
                </a:solidFill>
              </a:rPr>
              <a:t>级旅游景区，是</a:t>
            </a:r>
            <a:r>
              <a:rPr lang="zh-CN" altLang="en-US">
                <a:solidFill>
                  <a:schemeClr val="hlink"/>
                </a:solidFill>
                <a:hlinkClick r:id="rId3"/>
              </a:rPr>
              <a:t>福州</a:t>
            </a:r>
            <a:r>
              <a:rPr lang="zh-CN" altLang="en-US">
                <a:solidFill>
                  <a:schemeClr val="hlink"/>
                </a:solidFill>
              </a:rPr>
              <a:t>老城区经历了建国后的拆迁建设后仅存下来的一部分。是福州的历史之源、文化之根，自晋、唐形成起，便是贵族和</a:t>
            </a:r>
            <a:r>
              <a:rPr lang="zh-CN" altLang="en-US">
                <a:solidFill>
                  <a:schemeClr val="hlink"/>
                </a:solidFill>
                <a:hlinkClick r:id="rId4"/>
              </a:rPr>
              <a:t>士大夫</a:t>
            </a:r>
            <a:r>
              <a:rPr lang="zh-CN" altLang="en-US">
                <a:solidFill>
                  <a:schemeClr val="hlink"/>
                </a:solidFill>
              </a:rPr>
              <a:t>的聚居地，清至民国走向辉煌。区域内现存古民居约</a:t>
            </a:r>
            <a:r>
              <a:rPr lang="en-US" altLang="zh-CN">
                <a:solidFill>
                  <a:schemeClr val="hlink"/>
                </a:solidFill>
              </a:rPr>
              <a:t>270</a:t>
            </a:r>
            <a:r>
              <a:rPr lang="zh-CN" altLang="en-US">
                <a:solidFill>
                  <a:schemeClr val="hlink"/>
                </a:solidFill>
              </a:rPr>
              <a:t>座，有</a:t>
            </a:r>
            <a:r>
              <a:rPr lang="en-US" altLang="zh-CN">
                <a:solidFill>
                  <a:schemeClr val="hlink"/>
                </a:solidFill>
              </a:rPr>
              <a:t>159</a:t>
            </a:r>
            <a:r>
              <a:rPr lang="zh-CN" altLang="en-US">
                <a:solidFill>
                  <a:schemeClr val="hlink"/>
                </a:solidFill>
              </a:rPr>
              <a:t>处被列入保护建筑。以沈葆桢故居、林觉民故居、严复故居等</a:t>
            </a:r>
            <a:r>
              <a:rPr lang="en-US" altLang="zh-CN">
                <a:solidFill>
                  <a:schemeClr val="hlink"/>
                </a:solidFill>
              </a:rPr>
              <a:t>9</a:t>
            </a:r>
            <a:r>
              <a:rPr lang="zh-CN" altLang="en-US">
                <a:solidFill>
                  <a:schemeClr val="hlink"/>
                </a:solidFill>
              </a:rPr>
              <a:t>处典型建筑为代表的三坊七巷古建筑群，被国务院公布为</a:t>
            </a:r>
            <a:r>
              <a:rPr lang="zh-CN" altLang="en-US">
                <a:solidFill>
                  <a:schemeClr val="hlink"/>
                </a:solidFill>
                <a:hlinkClick r:id="rId5"/>
              </a:rPr>
              <a:t>全国重点文物保护单位</a:t>
            </a:r>
            <a:r>
              <a:rPr lang="zh-CN" altLang="en-US">
                <a:solidFill>
                  <a:schemeClr val="hlink"/>
                </a:solidFill>
              </a:rPr>
              <a:t>。</a:t>
            </a:r>
          </a:p>
          <a:p>
            <a:r>
              <a:rPr lang="zh-CN" altLang="en-US">
                <a:solidFill>
                  <a:schemeClr val="hlink"/>
                </a:solidFill>
              </a:rPr>
              <a:t>位于福州中心城区</a:t>
            </a:r>
            <a:r>
              <a:rPr lang="en-US" altLang="zh-CN">
                <a:solidFill>
                  <a:schemeClr val="hlink"/>
                </a:solidFill>
              </a:rPr>
              <a:t>(</a:t>
            </a:r>
            <a:r>
              <a:rPr lang="zh-CN" altLang="en-US">
                <a:solidFill>
                  <a:schemeClr val="hlink"/>
                </a:solidFill>
              </a:rPr>
              <a:t>老城区</a:t>
            </a:r>
            <a:r>
              <a:rPr lang="en-US" altLang="zh-CN">
                <a:solidFill>
                  <a:schemeClr val="hlink"/>
                </a:solidFill>
              </a:rPr>
              <a:t>)</a:t>
            </a:r>
            <a:r>
              <a:rPr lang="zh-CN" altLang="en-US">
                <a:solidFill>
                  <a:schemeClr val="hlink"/>
                </a:solidFill>
              </a:rPr>
              <a:t>的三坊七巷拥有</a:t>
            </a:r>
            <a:r>
              <a:rPr lang="en-US" altLang="zh-CN">
                <a:solidFill>
                  <a:schemeClr val="hlink"/>
                </a:solidFill>
              </a:rPr>
              <a:t>38</a:t>
            </a:r>
            <a:r>
              <a:rPr lang="zh-CN" altLang="en-US">
                <a:solidFill>
                  <a:schemeClr val="hlink"/>
                </a:solidFill>
              </a:rPr>
              <a:t>公顷的完整保护范围。三坊七巷为国内现存规模较大、保护较为完整的历史文化街区，是全国为数不多的古建筑遗存之一，有</a:t>
            </a:r>
            <a:r>
              <a:rPr lang="en-US" altLang="zh-CN">
                <a:solidFill>
                  <a:schemeClr val="hlink"/>
                </a:solidFill>
              </a:rPr>
              <a:t>"</a:t>
            </a:r>
            <a:r>
              <a:rPr lang="zh-CN" altLang="en-US">
                <a:solidFill>
                  <a:schemeClr val="hlink"/>
                </a:solidFill>
              </a:rPr>
              <a:t>中国城市里坊制度活化石</a:t>
            </a:r>
            <a:r>
              <a:rPr lang="en-US" altLang="zh-CN">
                <a:solidFill>
                  <a:schemeClr val="hlink"/>
                </a:solidFill>
              </a:rPr>
              <a:t>"</a:t>
            </a:r>
            <a:r>
              <a:rPr lang="zh-CN" altLang="en-US">
                <a:solidFill>
                  <a:schemeClr val="hlink"/>
                </a:solidFill>
              </a:rPr>
              <a:t>和</a:t>
            </a:r>
            <a:r>
              <a:rPr lang="en-US" altLang="zh-CN">
                <a:solidFill>
                  <a:schemeClr val="hlink"/>
                </a:solidFill>
              </a:rPr>
              <a:t>"</a:t>
            </a:r>
            <a:r>
              <a:rPr lang="zh-CN" altLang="en-US">
                <a:solidFill>
                  <a:schemeClr val="hlink"/>
                </a:solidFill>
              </a:rPr>
              <a:t>中国明清建筑博物馆</a:t>
            </a:r>
            <a:r>
              <a:rPr lang="en-US" altLang="zh-CN">
                <a:solidFill>
                  <a:schemeClr val="hlink"/>
                </a:solidFill>
              </a:rPr>
              <a:t>"</a:t>
            </a:r>
            <a:r>
              <a:rPr lang="zh-CN" altLang="en-US">
                <a:solidFill>
                  <a:schemeClr val="hlink"/>
                </a:solidFill>
              </a:rPr>
              <a:t>的美称。</a:t>
            </a:r>
            <a:r>
              <a:rPr lang="en-US" altLang="zh-CN">
                <a:solidFill>
                  <a:schemeClr val="hlink"/>
                </a:solidFill>
              </a:rPr>
              <a:t>2009</a:t>
            </a:r>
            <a:r>
              <a:rPr lang="zh-CN" altLang="en-US">
                <a:solidFill>
                  <a:schemeClr val="hlink"/>
                </a:solidFill>
              </a:rPr>
              <a:t>年</a:t>
            </a:r>
            <a:r>
              <a:rPr lang="en-US" altLang="zh-CN">
                <a:solidFill>
                  <a:schemeClr val="hlink"/>
                </a:solidFill>
              </a:rPr>
              <a:t>6</a:t>
            </a:r>
            <a:r>
              <a:rPr lang="zh-CN" altLang="en-US">
                <a:solidFill>
                  <a:schemeClr val="hlink"/>
                </a:solidFill>
              </a:rPr>
              <a:t>月</a:t>
            </a:r>
            <a:r>
              <a:rPr lang="en-US" altLang="zh-CN">
                <a:solidFill>
                  <a:schemeClr val="hlink"/>
                </a:solidFill>
              </a:rPr>
              <a:t>10</a:t>
            </a:r>
            <a:r>
              <a:rPr lang="zh-CN" altLang="en-US">
                <a:solidFill>
                  <a:schemeClr val="hlink"/>
                </a:solidFill>
              </a:rPr>
              <a:t>日，三坊七巷历史文化街区获得文化部、国家文物局批准的</a:t>
            </a:r>
            <a:r>
              <a:rPr lang="en-US" altLang="zh-CN">
                <a:solidFill>
                  <a:schemeClr val="hlink"/>
                </a:solidFill>
              </a:rPr>
              <a:t>"</a:t>
            </a:r>
            <a:r>
              <a:rPr lang="zh-CN" altLang="en-US">
                <a:solidFill>
                  <a:schemeClr val="hlink"/>
                </a:solidFill>
              </a:rPr>
              <a:t>中国十大历史文化名街</a:t>
            </a:r>
            <a:r>
              <a:rPr lang="en-US" altLang="zh-CN">
                <a:solidFill>
                  <a:schemeClr val="hlink"/>
                </a:solidFill>
              </a:rPr>
              <a:t>"</a:t>
            </a:r>
            <a:r>
              <a:rPr lang="zh-CN" altLang="en-US">
                <a:solidFill>
                  <a:schemeClr val="hlink"/>
                </a:solidFill>
              </a:rPr>
              <a:t>荣誉称号。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3554" name="内容占位符 3" descr="IMG_0018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11113" y="0"/>
            <a:ext cx="4657726" cy="6892925"/>
          </a:xfrm>
        </p:spPr>
      </p:pic>
      <p:pic>
        <p:nvPicPr>
          <p:cNvPr id="23555" name="图片 4" descr="IMG_0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6613" y="0"/>
            <a:ext cx="7543800" cy="689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43535" y="1046480"/>
            <a:ext cx="1010285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latin typeface="+mn-lt"/>
                <a:ea typeface="+mn-ea"/>
              </a:rPr>
              <a:t>陈水表故居        陈云画廊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4578" name="内容占位符 3" descr="IMG_0050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100763" cy="6911975"/>
          </a:xfrm>
        </p:spPr>
      </p:pic>
      <p:pic>
        <p:nvPicPr>
          <p:cNvPr id="24579" name="图片 4" descr="IMG_003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3463" y="-53975"/>
            <a:ext cx="6459537" cy="691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Rectangle 6"/>
          <p:cNvSpPr>
            <a:spLocks/>
          </p:cNvSpPr>
          <p:nvPr/>
        </p:nvSpPr>
        <p:spPr bwMode="auto">
          <a:xfrm>
            <a:off x="809625" y="0"/>
            <a:ext cx="10542588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  <p:sp>
        <p:nvSpPr>
          <p:cNvPr id="24583" name="Rectangle 7"/>
          <p:cNvSpPr>
            <a:spLocks/>
          </p:cNvSpPr>
          <p:nvPr/>
        </p:nvSpPr>
        <p:spPr bwMode="auto">
          <a:xfrm>
            <a:off x="811213" y="365125"/>
            <a:ext cx="10542587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  <p:sp>
        <p:nvSpPr>
          <p:cNvPr id="24584" name="Rectangle 8"/>
          <p:cNvSpPr>
            <a:spLocks/>
          </p:cNvSpPr>
          <p:nvPr/>
        </p:nvSpPr>
        <p:spPr bwMode="auto">
          <a:xfrm>
            <a:off x="811213" y="365125"/>
            <a:ext cx="10542587" cy="296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r>
              <a:rPr lang="zh-CN" altLang="en-US" sz="4400">
                <a:solidFill>
                  <a:srgbClr val="FF3300"/>
                </a:solidFill>
                <a:latin typeface="Calibri Light"/>
              </a:rPr>
              <a:t>我们也品尝了当地的美食。</a:t>
            </a:r>
            <a:br>
              <a:rPr lang="zh-CN" altLang="en-US" sz="4400">
                <a:solidFill>
                  <a:srgbClr val="FF3300"/>
                </a:solidFill>
                <a:latin typeface="Calibri Light"/>
              </a:rPr>
            </a:br>
            <a:r>
              <a:rPr lang="en-US" altLang="zh-CN" sz="2800">
                <a:solidFill>
                  <a:srgbClr val="FF3300"/>
                </a:solidFill>
                <a:latin typeface="Calibri Light"/>
              </a:rPr>
              <a:t>p.s</a:t>
            </a:r>
            <a:r>
              <a:rPr lang="zh-CN" altLang="en-US" sz="2800">
                <a:solidFill>
                  <a:srgbClr val="FF3300"/>
                </a:solidFill>
                <a:latin typeface="Calibri Light"/>
              </a:rPr>
              <a:t>下图为永和鱼丸和花生汤</a:t>
            </a:r>
          </a:p>
        </p:txBody>
      </p:sp>
      <p:sp>
        <p:nvSpPr>
          <p:cNvPr id="24585" name="Rectangle 9"/>
          <p:cNvSpPr>
            <a:spLocks/>
          </p:cNvSpPr>
          <p:nvPr/>
        </p:nvSpPr>
        <p:spPr bwMode="auto">
          <a:xfrm>
            <a:off x="811213" y="365125"/>
            <a:ext cx="10542587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  <p:sp>
        <p:nvSpPr>
          <p:cNvPr id="24586" name="Rectangle 10"/>
          <p:cNvSpPr>
            <a:spLocks/>
          </p:cNvSpPr>
          <p:nvPr/>
        </p:nvSpPr>
        <p:spPr bwMode="auto">
          <a:xfrm>
            <a:off x="1027113" y="371475"/>
            <a:ext cx="10542587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  <p:sp>
        <p:nvSpPr>
          <p:cNvPr id="24587" name="Rectangle 11"/>
          <p:cNvSpPr>
            <a:spLocks/>
          </p:cNvSpPr>
          <p:nvPr/>
        </p:nvSpPr>
        <p:spPr bwMode="auto">
          <a:xfrm>
            <a:off x="1027113" y="371475"/>
            <a:ext cx="10542587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  <p:sp>
        <p:nvSpPr>
          <p:cNvPr id="24588" name="Rectangle 12"/>
          <p:cNvSpPr>
            <a:spLocks/>
          </p:cNvSpPr>
          <p:nvPr/>
        </p:nvSpPr>
        <p:spPr bwMode="auto">
          <a:xfrm>
            <a:off x="1027113" y="371475"/>
            <a:ext cx="10542587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  <p:sp>
        <p:nvSpPr>
          <p:cNvPr id="24589" name="Rectangle 13"/>
          <p:cNvSpPr>
            <a:spLocks/>
          </p:cNvSpPr>
          <p:nvPr/>
        </p:nvSpPr>
        <p:spPr bwMode="auto">
          <a:xfrm>
            <a:off x="1027113" y="371475"/>
            <a:ext cx="10542587" cy="182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798513" y="338138"/>
            <a:ext cx="10515600" cy="1325562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11213" y="365125"/>
            <a:ext cx="10542587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90000"/>
              </a:lnSpc>
            </a:pPr>
            <a:endParaRPr lang="zh-CN" altLang="en-US" sz="4400">
              <a:latin typeface="Calibri Light"/>
            </a:endParaRPr>
          </a:p>
        </p:txBody>
      </p:sp>
      <p:pic>
        <p:nvPicPr>
          <p:cNvPr id="25607" name="图片 3" descr="1479709398765578[1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" y="-25400"/>
            <a:ext cx="1221105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文本框 5"/>
          <p:cNvSpPr txBox="1">
            <a:spLocks noChangeArrowheads="1"/>
          </p:cNvSpPr>
          <p:nvPr/>
        </p:nvSpPr>
        <p:spPr bwMode="auto">
          <a:xfrm>
            <a:off x="4638675" y="2417763"/>
            <a:ext cx="3900488" cy="110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6600">
                <a:solidFill>
                  <a:srgbClr val="00B050"/>
                </a:solidFill>
                <a:latin typeface="Calibri" pitchFamily="34" charset="0"/>
              </a:rPr>
              <a:t>谢谢观赏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/>
          </p:cNvSpPr>
          <p:nvPr>
            <p:ph type="title"/>
          </p:nvPr>
        </p:nvSpPr>
        <p:spPr>
          <a:xfrm>
            <a:off x="7935913" y="365125"/>
            <a:ext cx="3417887" cy="6296025"/>
          </a:xfrm>
        </p:spPr>
        <p:txBody>
          <a:bodyPr/>
          <a:lstStyle/>
          <a:p>
            <a:r>
              <a:rPr lang="zh-CN" altLang="en-US" sz="3600" smtClean="0"/>
              <a:t>平潭，简称“岚”，俗称海坛，</a:t>
            </a:r>
            <a:r>
              <a:rPr lang="zh-CN" altLang="en-US" sz="3600" smtClean="0">
                <a:solidFill>
                  <a:srgbClr val="FF0000"/>
                </a:solidFill>
              </a:rPr>
              <a:t>位于福建省东部，与台湾隔台湾海峡相望，是中国大陆距离台湾岛最近的地方</a:t>
            </a:r>
            <a:r>
              <a:rPr lang="zh-CN" altLang="en-US" sz="3600" smtClean="0"/>
              <a:t>，由以海坛岛为主的126个岛屿组成，主岛海坛岛也是著名的渔业基地。</a:t>
            </a:r>
          </a:p>
        </p:txBody>
      </p:sp>
      <p:sp>
        <p:nvSpPr>
          <p:cNvPr id="13314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3315" name="图片 5" descr="timg[3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350" y="-47625"/>
            <a:ext cx="7942263" cy="69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5" name="Picture 7" descr="u=2576127531,3669647886&amp;fm=23&amp;gp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1938" y="0"/>
            <a:ext cx="12453938" cy="6858000"/>
          </a:xfrm>
          <a:prstGeom prst="rect">
            <a:avLst/>
          </a:prstGeom>
          <a:noFill/>
        </p:spPr>
      </p:pic>
      <p:sp>
        <p:nvSpPr>
          <p:cNvPr id="27656" name="内容占位符 2"/>
          <p:cNvSpPr>
            <a:spLocks/>
          </p:cNvSpPr>
          <p:nvPr/>
        </p:nvSpPr>
        <p:spPr bwMode="auto">
          <a:xfrm>
            <a:off x="2179638" y="384175"/>
            <a:ext cx="10515600" cy="608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7" name="内容占位符 2"/>
          <p:cNvSpPr>
            <a:spLocks/>
          </p:cNvSpPr>
          <p:nvPr/>
        </p:nvSpPr>
        <p:spPr bwMode="auto">
          <a:xfrm>
            <a:off x="1054100" y="823913"/>
            <a:ext cx="10515600" cy="435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8" name="内容占位符 2"/>
          <p:cNvSpPr>
            <a:spLocks/>
          </p:cNvSpPr>
          <p:nvPr/>
        </p:nvSpPr>
        <p:spPr bwMode="auto">
          <a:xfrm>
            <a:off x="1054100" y="20415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9" name="内容占位符 2"/>
          <p:cNvSpPr>
            <a:spLocks/>
          </p:cNvSpPr>
          <p:nvPr/>
        </p:nvSpPr>
        <p:spPr bwMode="auto">
          <a:xfrm>
            <a:off x="1270000" y="22574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0" name="内容占位符 2"/>
          <p:cNvSpPr>
            <a:spLocks/>
          </p:cNvSpPr>
          <p:nvPr/>
        </p:nvSpPr>
        <p:spPr bwMode="auto">
          <a:xfrm>
            <a:off x="1352550" y="538163"/>
            <a:ext cx="10515600" cy="538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4000"/>
              <a:t>我们自己开车去平潭，足足开了</a:t>
            </a:r>
            <a:r>
              <a:rPr lang="en-US" altLang="zh-CN" sz="4000"/>
              <a:t>8</a:t>
            </a:r>
            <a:r>
              <a:rPr lang="zh-CN" altLang="en-US" sz="4000"/>
              <a:t>个小时！在高速公路上，我看见了独特的风景青山绿水，一片生机，甚至还看到了悬崖。可惜手机没电了，哎，美丽的风景没拍到。本来想秀一秀的。时间就是在这美丽的风景与</a:t>
            </a:r>
            <a:r>
              <a:rPr lang="en-US" altLang="zh-CN" sz="4000"/>
              <a:t>ipad</a:t>
            </a:r>
            <a:r>
              <a:rPr lang="zh-CN" altLang="en-US" sz="4000"/>
              <a:t>的共同“努力”下，漫长的</a:t>
            </a:r>
            <a:r>
              <a:rPr lang="en-US" altLang="zh-CN" sz="4000"/>
              <a:t>8 </a:t>
            </a:r>
            <a:r>
              <a:rPr lang="zh-CN" altLang="en-US" sz="4000"/>
              <a:t>小时终于度过了</a:t>
            </a:r>
            <a:endParaRPr lang="en-US" altLang="zh-CN" sz="4000"/>
          </a:p>
          <a:p>
            <a:endParaRPr lang="en-US" altLang="zh-CN" sz="4000"/>
          </a:p>
          <a:p>
            <a:endParaRPr lang="en-US" altLang="zh-CN" sz="4000"/>
          </a:p>
          <a:p>
            <a:endParaRPr lang="en-US" altLang="zh-CN" sz="3600"/>
          </a:p>
          <a:p>
            <a:r>
              <a:rPr lang="en-US" altLang="zh-CN" sz="3600"/>
              <a:t>p.S</a:t>
            </a:r>
            <a:r>
              <a:rPr lang="zh-CN" altLang="en-US" sz="3600"/>
              <a:t>其实实际上只用了</a:t>
            </a:r>
            <a:r>
              <a:rPr lang="en-US" altLang="zh-CN" sz="3600"/>
              <a:t>6</a:t>
            </a:r>
            <a:r>
              <a:rPr lang="zh-CN" altLang="en-US" sz="3600"/>
              <a:t>，</a:t>
            </a:r>
            <a:r>
              <a:rPr lang="en-US" altLang="zh-CN" sz="3600"/>
              <a:t>7</a:t>
            </a:r>
            <a:r>
              <a:rPr lang="zh-CN" altLang="en-US" sz="3600"/>
              <a:t>个小时</a:t>
            </a:r>
          </a:p>
        </p:txBody>
      </p:sp>
      <p:sp>
        <p:nvSpPr>
          <p:cNvPr id="27661" name="内容占位符 2"/>
          <p:cNvSpPr>
            <a:spLocks/>
          </p:cNvSpPr>
          <p:nvPr/>
        </p:nvSpPr>
        <p:spPr bwMode="auto">
          <a:xfrm>
            <a:off x="1238250" y="79057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33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4339" name="图片 3" descr="IMG_02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938" y="-73025"/>
            <a:ext cx="12207876" cy="74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6748145" y="1459865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>
                <a:ln w="25400" cmpd="sng">
                  <a:solidFill>
                    <a:srgbClr val="FAFCB7">
                      <a:alpha val="98000"/>
                    </a:srgbClr>
                  </a:solidFill>
                  <a:prstDash val="solid"/>
                </a:ln>
                <a:blipFill>
                  <a:blip r:embed="rId3">
                    <a:alphaModFix amt="63000"/>
                  </a:blip>
                  <a:tile ty="-38100" sx="7000" flip="xy" algn="tl"/>
                </a:blipFill>
                <a:effectLst>
                  <a:innerShdw dist="38100" dir="18900000">
                    <a:srgbClr val="F89D26">
                      <a:alpha val="100000"/>
                    </a:srgbClr>
                  </a:innerShdw>
                  <a:reflection blurRad="6350" stA="50000" endA="300" endPos="50000" dist="12700" dir="5400000" sy="-100000" algn="bl" rotWithShape="0"/>
                </a:effectLst>
                <a:latin typeface="+mn-lt"/>
                <a:ea typeface="+mn-ea"/>
              </a:rPr>
              <a:t>初见美丽海景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536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5363" name="图片 3" descr="b999a9014c086e06c35a4b1102087bf40bd1cbfe[1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" y="-30163"/>
            <a:ext cx="12214225" cy="687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212725" y="357188"/>
            <a:ext cx="116744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en-US"/>
          </a:p>
        </p:txBody>
      </p:sp>
      <p:pic>
        <p:nvPicPr>
          <p:cNvPr id="26639" name="Picture 15" descr="u=1584509237,314655236&amp;fm=23&amp;gp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6640" name="Rectangle 16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noFill/>
          <a:ln/>
        </p:spPr>
        <p:txBody>
          <a:bodyPr/>
          <a:lstStyle/>
          <a:p>
            <a:r>
              <a:rPr lang="zh-CN" altLang="en-US" sz="3200" smtClean="0"/>
              <a:t>平潭综合试验区古称海坛；又因岛上君山常年岚气弥漫，平潭又称岚岛。全县共由</a:t>
            </a:r>
            <a:r>
              <a:rPr lang="en-US" altLang="zh-CN" sz="3200" smtClean="0"/>
              <a:t>126</a:t>
            </a:r>
            <a:r>
              <a:rPr lang="zh-CN" altLang="en-US" sz="3200" smtClean="0"/>
              <a:t>个岛屿和 </a:t>
            </a:r>
            <a:r>
              <a:rPr lang="en-US" altLang="zh-CN" sz="3200" smtClean="0"/>
              <a:t>702</a:t>
            </a:r>
            <a:r>
              <a:rPr lang="zh-CN" altLang="en-US" sz="3200" smtClean="0"/>
              <a:t>个礁岩组成，又有“千礁百岛”之美称。 平潭区位优势独特，旅游资源丰富。宽阔的海域与外海相连，众多的岛礁点缀其间，自然景观千姿百态，引人入胜。又地处亚热带海洋性气候区，冬无严寒，夏无酷暑，霜雪罕见，日照充足，岛上风光秀丽迷人。既有宽阔平坦的天然海滨浴场，又有奇异独特的海蚀地貌，湖、海、沙石海岛旅游胜地。</a:t>
            </a:r>
            <a:r>
              <a:rPr lang="en-US" altLang="zh-CN" sz="3200" smtClean="0"/>
              <a:t>1994</a:t>
            </a:r>
            <a:r>
              <a:rPr lang="zh-CN" altLang="en-US" sz="3200" smtClean="0"/>
              <a:t>年，经国务院批准平潭县境内的石牌洋、君山、王爷山、海坛天神、南寨石景、青观顶（将军山）、山岐澳、坛南湾等八大景区被确定为海坛国家重点风景名胜区，</a:t>
            </a:r>
            <a:r>
              <a:rPr lang="en-US" altLang="zh-CN" sz="3200" smtClean="0"/>
              <a:t>2005</a:t>
            </a:r>
            <a:r>
              <a:rPr lang="zh-CN" altLang="en-US" sz="3200" smtClean="0"/>
              <a:t>年列入国家自然遗产名录，也列入申报世界自然遗产预备清单。 旅游业的蓬勃发展，为平潭县第三产业注入生机。素以热情好客，勤劳智慧而著称的</a:t>
            </a:r>
            <a:r>
              <a:rPr lang="en-US" altLang="zh-CN" sz="3200" smtClean="0"/>
              <a:t>40</a:t>
            </a:r>
            <a:r>
              <a:rPr lang="zh-CN" altLang="en-US" sz="3200" smtClean="0"/>
              <a:t>万海岛儿女张开双臂，欢迎海内外宾客前来旅游观光，投资兴业，共享海岛好风光</a:t>
            </a:r>
            <a:r>
              <a:rPr lang="zh-CN" altLang="en-US" sz="400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638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  <a:p>
            <a:endParaRPr lang="zh-CN" altLang="en-US" smtClean="0"/>
          </a:p>
        </p:txBody>
      </p:sp>
      <p:pic>
        <p:nvPicPr>
          <p:cNvPr id="16387" name="图片 3" descr="51_963653_c1e2a3b2ad5fe20[1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75" y="-31750"/>
            <a:ext cx="12222163" cy="692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6737985" y="901700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>
                <a:ln w="25400" cmpd="sng">
                  <a:solidFill>
                    <a:srgbClr val="FAFCB7">
                      <a:alpha val="98000"/>
                    </a:srgbClr>
                  </a:solidFill>
                  <a:prstDash val="solid"/>
                </a:ln>
                <a:blipFill>
                  <a:blip r:embed="rId3">
                    <a:alphaModFix amt="63000"/>
                  </a:blip>
                  <a:tile ty="-38100" sx="7000" flip="xy" algn="tl"/>
                </a:blipFill>
                <a:effectLst>
                  <a:innerShdw dist="38100" dir="18900000">
                    <a:srgbClr val="F89D26">
                      <a:alpha val="100000"/>
                    </a:srgbClr>
                  </a:innerShdw>
                  <a:reflection blurRad="6350" stA="50000" endA="300" endPos="50000" dist="12700" dir="5400000" sy="-100000" algn="bl" rotWithShape="0"/>
                </a:effectLst>
                <a:latin typeface="+mn-lt"/>
                <a:ea typeface="+mn-ea"/>
              </a:rPr>
              <a:t>金黄的沙滩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741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7411" name="图片 3" descr="51_963653_94f587fa34d6c82[1]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3" y="12700"/>
            <a:ext cx="12171362" cy="676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文本框 4"/>
          <p:cNvSpPr txBox="1">
            <a:spLocks noChangeArrowheads="1"/>
          </p:cNvSpPr>
          <p:nvPr/>
        </p:nvSpPr>
        <p:spPr bwMode="auto">
          <a:xfrm>
            <a:off x="1697038" y="1317625"/>
            <a:ext cx="11625262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sz="6000">
                <a:solidFill>
                  <a:srgbClr val="00B050"/>
                </a:solidFill>
                <a:latin typeface="Calibri" pitchFamily="34" charset="0"/>
              </a:rPr>
              <a:t>栩栩如生的海龟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5824538" y="365125"/>
            <a:ext cx="5529262" cy="1325563"/>
          </a:xfrm>
        </p:spPr>
        <p:txBody>
          <a:bodyPr/>
          <a:lstStyle/>
          <a:p>
            <a:endParaRPr lang="zh-CN" altLang="en-US" smtClean="0"/>
          </a:p>
        </p:txBody>
      </p:sp>
      <p:pic>
        <p:nvPicPr>
          <p:cNvPr id="18434" name="内容占位符 6" descr="IMG_0106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11113"/>
            <a:ext cx="12211050" cy="6880226"/>
          </a:xfrm>
        </p:spPr>
      </p:pic>
      <p:sp>
        <p:nvSpPr>
          <p:cNvPr id="9" name="矩形 8"/>
          <p:cNvSpPr/>
          <p:nvPr/>
        </p:nvSpPr>
        <p:spPr>
          <a:xfrm>
            <a:off x="1070610" y="365125"/>
            <a:ext cx="1028319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bliqueBottomLeft"/>
              <a:lightRig rig="threePt" dir="t"/>
            </a:scene3d>
            <a:sp3d extrusionH="285750">
              <a:extrusionClr>
                <a:srgbClr val="A0D0F2"/>
              </a:extrusion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>
                <a:blipFill>
                  <a:blip r:embed="rId3"/>
                  <a:tile tx="0" ty="0" sx="100000" sy="100000" flip="none" algn="b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</a:rPr>
              <a:t>冲入大海，阵阵海浪袭来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908</Words>
  <Application>WPS 演示</Application>
  <PresentationFormat>自定义</PresentationFormat>
  <Paragraphs>17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演示文稿设计模板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Calibri</vt:lpstr>
      <vt:lpstr>宋体</vt:lpstr>
      <vt:lpstr>Arial</vt:lpstr>
      <vt:lpstr>Calibri Light</vt:lpstr>
      <vt:lpstr>+mn-ea</vt:lpstr>
      <vt:lpstr>Office 主题</vt:lpstr>
      <vt:lpstr>幻灯片 1</vt:lpstr>
      <vt:lpstr>平潭，简称“岚”，俗称海坛，位于福建省东部，与台湾隔台湾海峡相望，是中国大陆距离台湾岛最近的地方，由以海坛岛为主的126个岛屿组成，主岛海坛岛也是著名的渔业基地。</vt:lpstr>
      <vt:lpstr>幻灯片 3</vt:lpstr>
      <vt:lpstr>幻灯片 4</vt:lpstr>
      <vt:lpstr>幻灯片 5</vt:lpstr>
      <vt:lpstr>平潭综合试验区古称海坛；又因岛上君山常年岚气弥漫，平潭又称岚岛。全县共由126个岛屿和 702个礁岩组成，又有“千礁百岛”之美称。 平潭区位优势独特，旅游资源丰富。宽阔的海域与外海相连，众多的岛礁点缀其间，自然景观千姿百态，引人入胜。又地处亚热带海洋性气候区，冬无严寒，夏无酷暑，霜雪罕见，日照充足，岛上风光秀丽迷人。既有宽阔平坦的天然海滨浴场，又有奇异独特的海蚀地貌，湖、海、沙石海岛旅游胜地。1994年，经国务院批准平潭县境内的石牌洋、君山、王爷山、海坛天神、南寨石景、青观顶（将军山）、山岐澳、坛南湾等八大景区被确定为海坛国家重点风景名胜区，2005年列入国家自然遗产名录，也列入申报世界自然遗产预备清单。 旅游业的蓬勃发展，为平潭县第三产业注入生机。素以热情好客，勤劳智慧而著称的40万海岛儿女张开双臂，欢迎海内外宾客前来旅游观光，投资兴业，共享海岛好风光 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6</cp:revision>
  <dcterms:created xsi:type="dcterms:W3CDTF">2017-08-14T02:44:00Z</dcterms:created>
  <dcterms:modified xsi:type="dcterms:W3CDTF">2017-09-09T01:38:26Z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